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1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CA9B-E1F8-2BEA-96BD-2072EC861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8878E-87E8-673B-33C3-51872ADC1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D9A14-419A-0C02-0FA0-EA8F6796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61BC2-B1BB-72FB-3F9B-99E53D80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3A605-255C-32A4-CA23-D841CCA6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62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D2DE-02F8-9FF6-7A4D-7755F89E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B84ED-B833-2B3F-E437-A3226858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4E0F5-1D8E-ADD9-77D3-3DEE5B2FF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4F653-2C5E-1760-97FF-AF7761D9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E8E5D-9EB0-90B0-05AD-CD71E596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0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4AFB0-2FF4-D05F-24C2-96D321309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2D670F-210C-08C3-2669-EE97CA489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B310F-86DB-8FD8-B192-2D42A904D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70EA-4790-3C6F-65F5-DED5483F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0C1A8-A6D5-F56E-EF4A-24772187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40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EAAB-7D8C-4FC9-420A-A5C899D0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AA8A6-E9D1-F5B5-1976-86644C267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C586-04A4-34B3-99D2-236D8F44A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6B452-3008-AB4F-3F87-13FD47642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54366-C4F6-2B3B-A141-2EF18F0F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42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4798-9206-48CF-034B-026BBDC8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ACB7E-7F14-5807-DE91-196C68A23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035D7-1699-73B4-092D-A5E81BFD8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36DD-3BA8-B195-6E08-F403FBBC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F7AE-6ED0-6AE0-4396-7E92B96B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33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AE3A-6D20-54BB-8094-1C1238D8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2ECD-05ED-DE09-48D3-9554F19C6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1EE2C-ECAC-2A27-2490-8048B784D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BBC6A-2DCB-479B-0637-B9ED7744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51DC-3548-1246-4BCE-9D7BB4F4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D3804-E23D-6AA3-7C79-4AC573823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16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C6F8-F06F-CF06-B1C3-4455BB6F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2E712-F32B-8DD0-7B87-CBA26057F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4297A-1835-FB26-64FF-E3DC0EFB7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8F748-D60E-E96A-89B0-0AF57D15C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C989D-CF2F-6F78-1089-FCC60569F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BD9F3-A15B-133B-F1B3-7CB2D53A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433C9E-B0C3-BC2E-78B7-99F8FB879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202ACA-EE55-FCD9-1CD0-B42CACBC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07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107E-66C0-9913-78CA-E99545C8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C24B7-941F-D141-7335-68B73168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09B78-4AA0-5964-D7D9-254C0EB6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9758D-2930-5E4E-50C7-23F7C121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12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81049-2DA6-505F-752E-DD42FD27F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53322-D38E-6F02-926C-537811B5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98A94-DF8B-8177-0FAF-638E57FE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08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46789-0B62-3D69-AD30-AD65F413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4956-F3FF-3F4C-6497-4EA878D5D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CD24D-FDCB-D3B2-813E-21855FBE7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09954-4B4A-D52E-92DF-934979BF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9840B-BECA-C5FE-9452-9A994C26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8431F-9EC9-0009-C6A3-3C7BD5A1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55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5350-0AA6-E01C-E683-E562CC30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AD0E3-C425-32EE-2D8F-AFF091C96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E1EB4-2EC3-B0C5-2A51-8AC5772E6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C37A3-F2D4-7BF0-0A67-0FA3C18C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14CCC-F5BD-FFDA-700D-1403A1EC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C0D5B-30DD-7449-D4F3-058CFDD0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64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79C3DA-7EA6-FB7D-C1AE-457CEF3A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FA618-9C84-CF79-1D46-4F5ECEDEF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B889A-A7ED-D453-F237-FC8AAE4D1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6BA8-333A-4F69-8F1B-E468383CA0A7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D4224-628A-C3FA-5CC0-4E1428EEC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30C6-0071-522D-D6A4-6E3B13D3E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26DEA-12CB-4173-9A8C-0806936878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35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hutterstock.com/video/search/multiple-thank-you" TargetMode="Externa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xtweb.com/socialmedia/2013/11/24/facebook-grandparents-need-next-gen-social-network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xmedia.com/blog/2017/05/understanding-fundamentals-information-security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edgeconnection.com/blog/?p=9689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lare.com/en-gb/learning/network-layer/what-is-a-la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18/03/anche-kali-linux-download-microsoft-store.html?spref=pi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9A08A4-25CA-D711-DE50-B7C907D5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0" y="700088"/>
            <a:ext cx="7429500" cy="5457824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glow rad="76200">
                    <a:srgbClr val="FF0000">
                      <a:alpha val="76000"/>
                    </a:srgbClr>
                  </a:glow>
                </a:effectLst>
                <a:latin typeface="Javanese Text" panose="02000000000000000000" pitchFamily="2" charset="0"/>
                <a:cs typeface="Mongolian Baiti" panose="03000500000000000000" pitchFamily="66" charset="0"/>
              </a:rPr>
              <a:t>Hello Friends !!</a:t>
            </a:r>
            <a:br>
              <a:rPr lang="en-US" dirty="0">
                <a:solidFill>
                  <a:srgbClr val="FF0000"/>
                </a:solidFill>
                <a:effectLst>
                  <a:glow rad="76200">
                    <a:srgbClr val="FF0000">
                      <a:alpha val="76000"/>
                    </a:srgbClr>
                  </a:glow>
                </a:effectLst>
                <a:latin typeface="Javanese Text" panose="02000000000000000000" pitchFamily="2" charset="0"/>
                <a:cs typeface="Mongolian Baiti" panose="03000500000000000000" pitchFamily="66" charset="0"/>
              </a:rPr>
            </a:br>
            <a:r>
              <a:rPr lang="en-US" dirty="0">
                <a:solidFill>
                  <a:srgbClr val="FF0000"/>
                </a:solidFill>
                <a:effectLst>
                  <a:glow rad="76200">
                    <a:srgbClr val="FF0000">
                      <a:alpha val="76000"/>
                    </a:srgbClr>
                  </a:glow>
                </a:effectLst>
                <a:latin typeface="Javanese Text" panose="02000000000000000000" pitchFamily="2" charset="0"/>
                <a:cs typeface="Mongolian Baiti" panose="03000500000000000000" pitchFamily="66" charset="0"/>
              </a:rPr>
              <a:t>Welcome !!</a:t>
            </a:r>
            <a:endParaRPr lang="en-IN" dirty="0">
              <a:solidFill>
                <a:srgbClr val="FF0000"/>
              </a:solidFill>
              <a:effectLst>
                <a:glow rad="76200">
                  <a:srgbClr val="FF0000">
                    <a:alpha val="76000"/>
                  </a:srgbClr>
                </a:glow>
              </a:effectLst>
              <a:latin typeface="Javanese Text" panose="02000000000000000000" pitchFamily="2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269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A0416-12EA-4E11-D5C8-90BE8081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56" y="1006881"/>
            <a:ext cx="6501587" cy="650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F423E-C26B-01FE-987E-04340061D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4" y="4840085"/>
            <a:ext cx="2294139" cy="2294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931925-F4C6-BAD7-5075-A7CC1B84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181" y="1654581"/>
            <a:ext cx="7131069" cy="40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6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B17F-3C23-1F6E-6E84-CA9727EE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1B500"/>
                </a:solidFill>
                <a:latin typeface="Algerian" panose="04020705040A02060702" pitchFamily="82" charset="0"/>
              </a:rPr>
              <a:t>Introduction</a:t>
            </a:r>
            <a:endParaRPr lang="en-IN" b="1" dirty="0">
              <a:solidFill>
                <a:srgbClr val="01B50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97E7D-89E9-D4B6-F524-0312BE2C0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5" t="38125" r="-2627" b="45020"/>
          <a:stretch/>
        </p:blipFill>
        <p:spPr>
          <a:xfrm>
            <a:off x="1419224" y="1690688"/>
            <a:ext cx="5474403" cy="13255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8D3F3-8F3F-9873-2D36-3D189FD69384}"/>
              </a:ext>
            </a:extLst>
          </p:cNvPr>
          <p:cNvSpPr txBox="1"/>
          <p:nvPr/>
        </p:nvSpPr>
        <p:spPr>
          <a:xfrm>
            <a:off x="2066925" y="3307080"/>
            <a:ext cx="6343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B500"/>
                </a:solidFill>
                <a:latin typeface="Cooper Black" panose="0208090404030B020404" pitchFamily="18" charset="0"/>
              </a:rPr>
              <a:t>Certified Ethical Hacker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1B500"/>
                </a:solidFill>
                <a:latin typeface="Cooper Black" panose="0208090404030B020404" pitchFamily="18" charset="0"/>
              </a:rPr>
              <a:t>Malware Researcher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1B500"/>
                </a:solidFill>
                <a:latin typeface="Cooper Black" panose="0208090404030B020404" pitchFamily="18" charset="0"/>
              </a:rPr>
              <a:t>Bug Bounty Hunter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1B500"/>
                </a:solidFill>
                <a:latin typeface="Cooper Black" panose="0208090404030B020404" pitchFamily="18" charset="0"/>
              </a:rPr>
              <a:t>OSINT, SOCMINT,GEOINT Specialist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1B500"/>
                </a:solidFill>
                <a:latin typeface="Cooper Black" panose="0208090404030B020404" pitchFamily="18" charset="0"/>
              </a:rPr>
              <a:t>Cyber Crime Investigator</a:t>
            </a:r>
          </a:p>
        </p:txBody>
      </p:sp>
    </p:spTree>
    <p:extLst>
      <p:ext uri="{BB962C8B-B14F-4D97-AF65-F5344CB8AC3E}">
        <p14:creationId xmlns:p14="http://schemas.microsoft.com/office/powerpoint/2010/main" val="47282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0C929-8934-BB0E-3D07-446FFDED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What is cyber security </a:t>
            </a:r>
            <a:endParaRPr lang="en-IN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A605-99B8-631C-77B5-1632A1E83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D1D5DB"/>
                </a:solidFill>
                <a:latin typeface="+mj-lt"/>
              </a:rPr>
              <a:t>C</a:t>
            </a:r>
            <a:r>
              <a:rPr lang="en-US" sz="4000" b="1" i="0" dirty="0">
                <a:solidFill>
                  <a:srgbClr val="D1D5DB"/>
                </a:solidFill>
                <a:effectLst/>
                <a:latin typeface="+mj-lt"/>
              </a:rPr>
              <a:t>yber security is the practice of protecting computer systems, networks, and data from digital attacks, unauthorized access, and data breaches. It involves implementing a combination of technologies, processes, in the digital space.</a:t>
            </a:r>
            <a:endParaRPr lang="en-IN" sz="4000" b="1" dirty="0">
              <a:solidFill>
                <a:srgbClr val="01B5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1110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401E-8A8C-4B91-04B0-E0FC3692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tencil" panose="040409050D0802020404" pitchFamily="82" charset="0"/>
              </a:rPr>
              <a:t>Key elements of cybersecurity </a:t>
            </a:r>
            <a:endParaRPr lang="en-IN" dirty="0">
              <a:latin typeface="Stencil" panose="040409050D0802020404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231EF-3930-59AB-82B4-6C77D915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86850" y="1854200"/>
            <a:ext cx="2596243" cy="2180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9AAFA-636F-E1DD-7B82-7633073CCB14}"/>
              </a:ext>
            </a:extLst>
          </p:cNvPr>
          <p:cNvSpPr txBox="1"/>
          <p:nvPr/>
        </p:nvSpPr>
        <p:spPr>
          <a:xfrm>
            <a:off x="838200" y="1854200"/>
            <a:ext cx="81438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effectLst/>
                <a:latin typeface="Söhne"/>
              </a:rPr>
              <a:t>Confidentiality:</a:t>
            </a:r>
            <a:r>
              <a:rPr lang="en-US" sz="2800" b="0" i="0" dirty="0">
                <a:effectLst/>
                <a:latin typeface="Söhne"/>
              </a:rPr>
              <a:t> Ensuring that sensitive information is accessible only to those who have the authorized permissions.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effectLst/>
                <a:latin typeface="Söhne"/>
              </a:rPr>
              <a:t>Integrity:</a:t>
            </a:r>
            <a:r>
              <a:rPr lang="en-US" sz="2800" b="0" i="0" dirty="0">
                <a:effectLst/>
                <a:latin typeface="Söhne"/>
              </a:rPr>
              <a:t> Guaranteeing the accuracy and reliability of data and information by preventing unauthorized modifications.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effectLst/>
                <a:latin typeface="Söhne"/>
              </a:rPr>
              <a:t>Availability:</a:t>
            </a:r>
            <a:r>
              <a:rPr lang="en-US" sz="2800" b="0" i="0" dirty="0">
                <a:effectLst/>
                <a:latin typeface="Söhne"/>
              </a:rPr>
              <a:t> Making sure that systems and data are accessible and operational when needed, preventing disruptions or downtime.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6697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401E-8A8C-4B91-04B0-E0FC3692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tencil" panose="040409050D0802020404" pitchFamily="82" charset="0"/>
              </a:rPr>
              <a:t>What is Network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11A128-89E4-6EFE-9600-E823EC8A8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A network is a collection of computers, servers, network devices, and other devices connected to one another for the purpose of sharing resources, information, and services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6841547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A714-F1D5-AB59-8F61-97FA08D9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effectLst/>
                <a:latin typeface="Söhne"/>
              </a:rPr>
              <a:t>Types of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39B5-FD57-FB80-A039-0F7FA1279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 (Local Area Network): A two communicating device which are in room or on floor or in a single building or campus if are connected are said to be connected on LAN</a:t>
            </a:r>
          </a:p>
          <a:p>
            <a:r>
              <a:rPr lang="en-US" dirty="0"/>
              <a:t>WAN (Wide Area Network): A network that covers a broad area, often spanning multiple cities, countries, or continents.</a:t>
            </a:r>
          </a:p>
          <a:p>
            <a:r>
              <a:rPr lang="en-US" dirty="0"/>
              <a:t>MAN (Metropolitan Area Network): A network that covers a larger geographic area than a LAN but is smaller than a WAN, typically within a city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135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2FE812-DAB6-5C36-839E-71AA4F50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oper Black" panose="0208090404030B020404" pitchFamily="18" charset="0"/>
              </a:rPr>
              <a:t>Why Hacker’s Use Linux</a:t>
            </a:r>
            <a:endParaRPr lang="en-IN" dirty="0">
              <a:latin typeface="Cooper Black" panose="0208090404030B0204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168885-B3B7-DD00-2FA3-F33F5003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Hackers, especially ethical hackers and security professionals, use Kali Linux because it is a specialized and freely available operating system designed for penetration testing and ethical hacking. Kali Linux comes with a comprehensive suite of pre-installed security tools, is highly customizable, has an active community for support, receives regular updates, and is intended for legal and ethical use in identifying and addressing system vulnerabilities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4974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2D38-FC35-8608-AC16-132D60B1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oper Black" panose="0208090404030B020404" pitchFamily="18" charset="0"/>
              </a:rPr>
              <a:t>What are cyber </a:t>
            </a:r>
            <a:r>
              <a:rPr lang="en-US" b="1" i="0" dirty="0">
                <a:solidFill>
                  <a:srgbClr val="D1D5DB"/>
                </a:solidFill>
                <a:effectLst/>
                <a:latin typeface="Cooper Black" panose="0208090404030B020404" pitchFamily="18" charset="0"/>
              </a:rPr>
              <a:t>Attacks</a:t>
            </a:r>
            <a:endParaRPr lang="en-IN" dirty="0">
              <a:solidFill>
                <a:schemeClr val="bg1">
                  <a:lumMod val="9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8CFF5-A45D-18EB-EA53-17896CA51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Malware Attacks: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Viruses: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Programs that replicate themselves by attaching to other executable files.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Worms: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Self-replicating malware that spreads across networks without user intervention.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Trojans: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Malicious software disguised as legitimate programs.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Phishing Attacks: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Deceptive attempts to trick individuals into revealing sensitive information, often through fake emails or websites.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Denial-of-Service (DoS) and Distributed Denial-of-Service (DDoS) Attacks: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Overloading a system, network, or service to make it unavailable to users.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4.Password Attacks: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Attempting to gain unauthorized access by exploiting weak passwords or using techniques like brute force or credential stuffing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342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5370-6CDE-6142-17B4-E23346B9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oper Black" panose="0208090404030B020404" pitchFamily="18" charset="0"/>
              </a:rPr>
              <a:t>What are </a:t>
            </a:r>
            <a:r>
              <a:rPr lang="en-US" b="1" i="0" dirty="0">
                <a:solidFill>
                  <a:srgbClr val="D1D5DB"/>
                </a:solidFill>
                <a:effectLst/>
                <a:latin typeface="Cooper Black" panose="0208090404030B020404" pitchFamily="18" charset="0"/>
              </a:rPr>
              <a:t>APT Attacks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34F1-4EF8-17F6-6DFB-F0C02531C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Advanced Persistent Threat, attacks are sophisticated and targeted cyber attacks carried out by well-funded and highly skilled threat actors. These attacks typically involve a prolonged and stealthy infiltration of a specific target with the aim of extracting sensitive information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80884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479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Cooper Black</vt:lpstr>
      <vt:lpstr>Javanese Text</vt:lpstr>
      <vt:lpstr>Nirmala UI</vt:lpstr>
      <vt:lpstr>Söhne</vt:lpstr>
      <vt:lpstr>Stencil</vt:lpstr>
      <vt:lpstr>Office Theme</vt:lpstr>
      <vt:lpstr>Hello Friends !! Welcome !!</vt:lpstr>
      <vt:lpstr>Introduction</vt:lpstr>
      <vt:lpstr>What is cyber security </vt:lpstr>
      <vt:lpstr>Key elements of cybersecurity </vt:lpstr>
      <vt:lpstr>What is Network</vt:lpstr>
      <vt:lpstr>Types of Networks</vt:lpstr>
      <vt:lpstr>Why Hacker’s Use Linux</vt:lpstr>
      <vt:lpstr>What are cyber Attacks</vt:lpstr>
      <vt:lpstr>What are APT Attacks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vinit betkar</dc:creator>
  <cp:lastModifiedBy>vinit betkar</cp:lastModifiedBy>
  <cp:revision>5</cp:revision>
  <dcterms:created xsi:type="dcterms:W3CDTF">2023-12-16T19:36:42Z</dcterms:created>
  <dcterms:modified xsi:type="dcterms:W3CDTF">2023-12-17T22:14:09Z</dcterms:modified>
</cp:coreProperties>
</file>